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8" r:id="rId3"/>
    <p:sldId id="333" r:id="rId4"/>
    <p:sldId id="362" r:id="rId5"/>
    <p:sldId id="335" r:id="rId6"/>
    <p:sldId id="336" r:id="rId7"/>
    <p:sldId id="364" r:id="rId8"/>
    <p:sldId id="366" r:id="rId9"/>
    <p:sldId id="337" r:id="rId10"/>
    <p:sldId id="339" r:id="rId11"/>
    <p:sldId id="347" r:id="rId12"/>
    <p:sldId id="351" r:id="rId13"/>
    <p:sldId id="354" r:id="rId14"/>
    <p:sldId id="355" r:id="rId15"/>
    <p:sldId id="356" r:id="rId16"/>
    <p:sldId id="358" r:id="rId1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DB0B94E-2D0B-4B39-AF4A-B6DA726D1776}">
          <p14:sldIdLst>
            <p14:sldId id="256"/>
            <p14:sldId id="308"/>
            <p14:sldId id="333"/>
            <p14:sldId id="362"/>
            <p14:sldId id="335"/>
            <p14:sldId id="336"/>
            <p14:sldId id="364"/>
            <p14:sldId id="366"/>
            <p14:sldId id="337"/>
            <p14:sldId id="339"/>
            <p14:sldId id="347"/>
            <p14:sldId id="351"/>
            <p14:sldId id="354"/>
            <p14:sldId id="355"/>
            <p14:sldId id="356"/>
            <p14:sldId id="3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ABFA4C"/>
    <a:srgbClr val="0000FF"/>
    <a:srgbClr val="3333FF"/>
    <a:srgbClr val="FF3300"/>
    <a:srgbClr val="000099"/>
    <a:srgbClr val="FFFFCC"/>
    <a:srgbClr val="80808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5382" autoAdjust="0"/>
  </p:normalViewPr>
  <p:slideViewPr>
    <p:cSldViewPr snapToGrid="0">
      <p:cViewPr varScale="1">
        <p:scale>
          <a:sx n="66" d="100"/>
          <a:sy n="66" d="100"/>
        </p:scale>
        <p:origin x="-14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188FA1D8-376B-4817-B49F-333CC8FE6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2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D746-0ECF-4E6D-A3F8-70283F394479}" type="datetimeFigureOut">
              <a:rPr lang="en-US" smtClean="0"/>
              <a:t>1/11/2012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925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17875"/>
            <a:ext cx="7416800" cy="31432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34163"/>
            <a:ext cx="401796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94DD2-0A5D-4608-81CB-FB615042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7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4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94DD2-0A5D-4608-81CB-FB61504281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9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70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70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495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90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914400"/>
            <a:ext cx="80010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vi-V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file:///D:\_Project\_VIDEO\SonyVegas.wm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_Project\_VIDEO\Avoid_Obstacles_BV.wm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5000" y="1699986"/>
            <a:ext cx="7772400" cy="1524000"/>
          </a:xfrm>
        </p:spPr>
        <p:txBody>
          <a:bodyPr/>
          <a:lstStyle/>
          <a:p>
            <a:pPr eaLnBrk="1" hangingPunct="1"/>
            <a:r>
              <a:rPr lang="en-US" sz="3200" b="0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r>
              <a:rPr lang="en-US" sz="3200" b="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0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tài</a:t>
            </a:r>
            <a:r>
              <a:rPr lang="en-US" sz="3200" b="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44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hành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tránh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vật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cản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sử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bị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Kinect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1100" y="4394200"/>
            <a:ext cx="6400800" cy="1270000"/>
          </a:xfrm>
        </p:spPr>
        <p:txBody>
          <a:bodyPr/>
          <a:lstStyle/>
          <a:p>
            <a:pPr algn="l"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GVHD: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PGS.TS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Hoàng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Chiến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>
              <a:tabLst>
                <a:tab pos="1089025" algn="l"/>
                <a:tab pos="3832225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SVTH: 	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40700577</a:t>
            </a:r>
          </a:p>
          <a:p>
            <a:pPr algn="l" eaLnBrk="1" hangingPunct="1">
              <a:tabLst>
                <a:tab pos="1089025" algn="l"/>
                <a:tab pos="3832225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40700566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FF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u="none" dirty="0" smtClean="0">
                <a:solidFill>
                  <a:schemeClr val="tx1"/>
                </a:solidFill>
              </a:rPr>
              <a:t>BÁO CÁO LUẬN VĂN TỐT NGHIỆP</a:t>
            </a:r>
            <a:endParaRPr lang="vi-VN" sz="3600" u="non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Phát</a:t>
            </a:r>
            <a:r>
              <a:rPr lang="en-US" b="0" dirty="0"/>
              <a:t> </a:t>
            </a:r>
            <a:r>
              <a:rPr lang="en-US" b="0" dirty="0" err="1"/>
              <a:t>hiện</a:t>
            </a:r>
            <a:r>
              <a:rPr lang="en-US" b="0" dirty="0"/>
              <a:t> </a:t>
            </a:r>
            <a:r>
              <a:rPr lang="en-US" b="0" dirty="0" err="1"/>
              <a:t>vật</a:t>
            </a:r>
            <a:r>
              <a:rPr lang="en-US" b="0" dirty="0"/>
              <a:t> </a:t>
            </a:r>
            <a:r>
              <a:rPr lang="en-US" b="0" dirty="0" err="1" smtClean="0"/>
              <a:t>cản</a:t>
            </a:r>
            <a:endParaRPr lang="en-US" b="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4195" y="948738"/>
            <a:ext cx="4873220" cy="579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7998" y="89218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76485" y="1006902"/>
            <a:ext cx="5143522" cy="1228300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481949" y="2380343"/>
            <a:ext cx="5143522" cy="4477657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7" y="1195005"/>
            <a:ext cx="1462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  <a:endParaRPr lang="en-US" sz="2800" u="none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8691" y="3881184"/>
            <a:ext cx="12859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</a:t>
            </a:r>
          </a:p>
          <a:p>
            <a:r>
              <a:rPr lang="en-US" sz="2800" u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  <a:endParaRPr lang="en-US" sz="2800" u="none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02248" y="2786743"/>
            <a:ext cx="1867809" cy="2464921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07111" y="4262453"/>
            <a:ext cx="1867809" cy="247943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9597" y="239904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 smtClean="0">
                <a:solidFill>
                  <a:srgbClr val="C00000"/>
                </a:solidFill>
              </a:rPr>
              <a:t>Filtering</a:t>
            </a:r>
            <a:endParaRPr lang="en-US" i="1" u="none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0012" y="387336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 smtClean="0">
                <a:solidFill>
                  <a:srgbClr val="C00000"/>
                </a:solidFill>
              </a:rPr>
              <a:t>Segmentation</a:t>
            </a:r>
            <a:endParaRPr lang="en-US" i="1" u="none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://openclipart.org/image/800px/svg_to_png/89173/WMP_Play_button.pn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1397456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dirty="0" err="1" smtClean="0"/>
              <a:t>Thuật</a:t>
            </a:r>
            <a:r>
              <a:rPr lang="en-US" b="0" dirty="0" smtClean="0"/>
              <a:t> </a:t>
            </a:r>
            <a:r>
              <a:rPr lang="en-US" b="0" dirty="0" err="1" smtClean="0"/>
              <a:t>toán</a:t>
            </a:r>
            <a:r>
              <a:rPr lang="en-US" b="0" dirty="0" smtClean="0"/>
              <a:t> PID</a:t>
            </a:r>
            <a:endParaRPr lang="vi-VN" b="0" dirty="0" smtClean="0"/>
          </a:p>
        </p:txBody>
      </p:sp>
      <p:pic>
        <p:nvPicPr>
          <p:cNvPr id="6147" name="Content Placeholder 3" descr="http://hlab.com.vn/images/stories/articles/MotorLab/pid%202.png"/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075092" y="1920426"/>
            <a:ext cx="6772275" cy="2214562"/>
          </a:xfrm>
        </p:spPr>
      </p:pic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695325" y="1064692"/>
            <a:ext cx="666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PID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là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chữ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viết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tắt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tỷ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lệ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vi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2764" y="4899546"/>
            <a:ext cx="4740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đặt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u="none" baseline="-25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en-US" u="none" baseline="-25000" dirty="0" smtClean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tác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đầu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u="none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50413"/>
              </p:ext>
            </p:extLst>
          </p:nvPr>
        </p:nvGraphicFramePr>
        <p:xfrm>
          <a:off x="927549" y="4693776"/>
          <a:ext cx="7019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3060700" imgH="431800" progId="Equation.DSMT4">
                  <p:embed/>
                </p:oleObj>
              </mc:Choice>
              <mc:Fallback>
                <p:oleObj name="Equation" r:id="rId5" imgW="30607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549" y="4693776"/>
                        <a:ext cx="70199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4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D:\_Project\Smat Draw\Robot Coordinate\Robot Coordin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8" y="1119188"/>
            <a:ext cx="8662987" cy="559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0" dirty="0" err="1" smtClean="0"/>
              <a:t>Tọa</a:t>
            </a:r>
            <a:r>
              <a:rPr lang="en-US" b="0" dirty="0" smtClean="0"/>
              <a:t> </a:t>
            </a:r>
            <a:r>
              <a:rPr lang="en-US" b="0" dirty="0" err="1" smtClean="0"/>
              <a:t>độ</a:t>
            </a:r>
            <a:r>
              <a:rPr lang="en-US" b="0" dirty="0" smtClean="0"/>
              <a:t> di </a:t>
            </a:r>
            <a:r>
              <a:rPr lang="en-US" b="0" dirty="0" err="1" smtClean="0"/>
              <a:t>chuyển</a:t>
            </a:r>
            <a:r>
              <a:rPr lang="en-US" b="0" dirty="0" smtClean="0"/>
              <a:t> </a:t>
            </a:r>
            <a:r>
              <a:rPr lang="en-US" b="0" dirty="0" err="1" smtClean="0"/>
              <a:t>của</a:t>
            </a:r>
            <a:r>
              <a:rPr lang="en-US" b="0" dirty="0" smtClean="0"/>
              <a:t> robot </a:t>
            </a:r>
            <a:endParaRPr lang="vi-VN" b="0" dirty="0" smtClean="0"/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0" y="976313"/>
            <a:ext cx="91440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430439" y="1133816"/>
            <a:ext cx="4257675" cy="13963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Đi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thẳng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1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đoạn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L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:</a:t>
            </a:r>
          </a:p>
          <a:p>
            <a:pPr>
              <a:defRPr/>
            </a:pPr>
            <a:r>
              <a:rPr lang="en-US" sz="1800" b="1" u="none" dirty="0" smtClean="0">
                <a:solidFill>
                  <a:srgbClr val="000099"/>
                </a:solidFill>
                <a:cs typeface="+mn-cs"/>
              </a:rPr>
              <a:t>x 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x_cur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± L.cos(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)</a:t>
            </a:r>
            <a:endParaRPr lang="en-US" sz="1800" u="none" dirty="0">
              <a:solidFill>
                <a:srgbClr val="000099"/>
              </a:solidFill>
              <a:cs typeface="+mn-cs"/>
            </a:endParaRP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y 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y_cur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± L.cos(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)</a:t>
            </a:r>
            <a:endParaRPr lang="en-US" sz="1800" u="none" dirty="0">
              <a:solidFill>
                <a:srgbClr val="000099"/>
              </a:solidFill>
              <a:cs typeface="+mn-cs"/>
            </a:endParaRP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angle _new = </a:t>
            </a:r>
            <a:r>
              <a:rPr lang="en-US" sz="1800" b="1" u="none" dirty="0" err="1" smtClean="0">
                <a:solidFill>
                  <a:srgbClr val="000099"/>
                </a:solidFill>
                <a:cs typeface="+mn-cs"/>
              </a:rPr>
              <a:t>angle_cur</a:t>
            </a:r>
            <a:endParaRPr lang="en-US" dirty="0"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30439" y="1173277"/>
            <a:ext cx="4257675" cy="12842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Xoay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một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góc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anpha</a:t>
            </a:r>
            <a:r>
              <a:rPr lang="en-US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:</a:t>
            </a: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</a:rPr>
              <a:t>x _new = </a:t>
            </a:r>
            <a:r>
              <a:rPr lang="en-US" sz="1800" b="1" u="none" dirty="0" err="1" smtClean="0">
                <a:solidFill>
                  <a:srgbClr val="000099"/>
                </a:solidFill>
              </a:rPr>
              <a:t>x_cur</a:t>
            </a:r>
            <a:endParaRPr lang="en-US" sz="1800" u="none" dirty="0">
              <a:solidFill>
                <a:srgbClr val="000099"/>
              </a:solidFill>
            </a:endParaRPr>
          </a:p>
          <a:p>
            <a:pPr>
              <a:defRPr/>
            </a:pPr>
            <a:r>
              <a:rPr lang="en-US" sz="1800" b="1" u="none" dirty="0">
                <a:solidFill>
                  <a:srgbClr val="000099"/>
                </a:solidFill>
              </a:rPr>
              <a:t>y _new = </a:t>
            </a:r>
            <a:r>
              <a:rPr lang="en-US" sz="1800" b="1" u="none" dirty="0" err="1" smtClean="0">
                <a:solidFill>
                  <a:srgbClr val="000099"/>
                </a:solidFill>
              </a:rPr>
              <a:t>y_cur</a:t>
            </a:r>
            <a:endParaRPr lang="en-US" sz="1800" u="none" dirty="0">
              <a:solidFill>
                <a:srgbClr val="000099"/>
              </a:solidFill>
            </a:endParaRPr>
          </a:p>
          <a:p>
            <a:pPr>
              <a:defRPr/>
            </a:pPr>
            <a:r>
              <a:rPr lang="en-US" sz="1800" b="1" u="none" dirty="0" smtClean="0">
                <a:solidFill>
                  <a:srgbClr val="000099"/>
                </a:solidFill>
                <a:cs typeface="+mn-cs"/>
              </a:rPr>
              <a:t>angle 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_new =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angle_cur</a:t>
            </a:r>
            <a:r>
              <a:rPr lang="en-US" sz="1800" b="1" u="none" dirty="0">
                <a:solidFill>
                  <a:srgbClr val="000099"/>
                </a:solidFill>
                <a:cs typeface="+mn-cs"/>
              </a:rPr>
              <a:t> + </a:t>
            </a:r>
            <a:r>
              <a:rPr lang="en-US" sz="1800" b="1" u="none" dirty="0" err="1">
                <a:solidFill>
                  <a:srgbClr val="000099"/>
                </a:solidFill>
                <a:cs typeface="+mn-cs"/>
              </a:rPr>
              <a:t>anpha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quả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8765"/>
            <a:ext cx="9144000" cy="4456090"/>
          </a:xfrm>
        </p:spPr>
        <p:txBody>
          <a:bodyPr/>
          <a:lstStyle/>
          <a:p>
            <a:r>
              <a:rPr lang="vi-VN" sz="2400" dirty="0" smtClean="0"/>
              <a:t>Thiết kế và thi công mô hình mobile robot hoàn chỉnh.</a:t>
            </a:r>
          </a:p>
          <a:p>
            <a:endParaRPr lang="en-US" sz="2400" dirty="0" smtClean="0"/>
          </a:p>
          <a:p>
            <a:r>
              <a:rPr lang="vi-VN" sz="2400" dirty="0" smtClean="0"/>
              <a:t>Chương trình xử lý ảnh khôi phục và cung cấp đầy đủ thông tin về không gian phía trước robot dưới dạng 3D.</a:t>
            </a:r>
          </a:p>
          <a:p>
            <a:endParaRPr lang="en-US" sz="2400" dirty="0" smtClean="0"/>
          </a:p>
          <a:p>
            <a:r>
              <a:rPr lang="vi-VN" sz="2400" dirty="0" smtClean="0"/>
              <a:t>Tốc độ xử lý ảnh trên máy tính 13-15 fps, đủ đáp ứng yêu cầu thời gian thực cho robot.</a:t>
            </a:r>
          </a:p>
          <a:p>
            <a:endParaRPr lang="en-US" sz="2400" dirty="0" smtClean="0"/>
          </a:p>
          <a:p>
            <a:r>
              <a:rPr lang="vi-VN" sz="2400" dirty="0" smtClean="0"/>
              <a:t>Hoàn thành kế hoạch di chuyển đến đích có vật cản với sai số chấp nhận được ở môi trường trong nhà.</a:t>
            </a:r>
            <a:endParaRPr lang="en-US" sz="2400" dirty="0" smtClean="0"/>
          </a:p>
        </p:txBody>
      </p:sp>
      <p:pic>
        <p:nvPicPr>
          <p:cNvPr id="4" name="Picture 2" descr="http://openclipart.org/image/800px/svg_to_png/89173/WMP_Play_button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55" y="888807"/>
            <a:ext cx="982887" cy="9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400" y="953187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đạt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Kết</a:t>
            </a:r>
            <a:r>
              <a:rPr lang="en-US" b="0" dirty="0" smtClean="0"/>
              <a:t> </a:t>
            </a:r>
            <a:r>
              <a:rPr lang="en-US" b="0" dirty="0" err="1" smtClean="0"/>
              <a:t>quả</a:t>
            </a:r>
            <a:endParaRPr lang="vi-VN" dirty="0"/>
          </a:p>
        </p:txBody>
      </p:sp>
      <p:sp>
        <p:nvSpPr>
          <p:cNvPr id="6" name="TextBox 5"/>
          <p:cNvSpPr txBox="1"/>
          <p:nvPr/>
        </p:nvSpPr>
        <p:spPr>
          <a:xfrm>
            <a:off x="624114" y="931704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số điểm cần khắc </a:t>
            </a:r>
            <a:r>
              <a:rPr lang="vi-VN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phục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vi-VN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3743"/>
            <a:ext cx="9144000" cy="3938191"/>
          </a:xfrm>
        </p:spPr>
        <p:txBody>
          <a:bodyPr/>
          <a:lstStyle/>
          <a:p>
            <a:r>
              <a:rPr lang="en-US" sz="2400" dirty="0" err="1" smtClean="0"/>
              <a:t>Thay</a:t>
            </a:r>
            <a:r>
              <a:rPr lang="en-US" sz="2400" dirty="0" smtClean="0"/>
              <a:t>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robot </a:t>
            </a:r>
            <a:r>
              <a:rPr lang="en-US" sz="2400" dirty="0" err="1" smtClean="0"/>
              <a:t>omi</a:t>
            </a:r>
            <a:r>
              <a:rPr lang="en-US" sz="2400" dirty="0" smtClean="0"/>
              <a:t> (3 </a:t>
            </a:r>
            <a:r>
              <a:rPr lang="en-US" sz="2400" dirty="0" err="1" smtClean="0"/>
              <a:t>bánh</a:t>
            </a:r>
            <a:r>
              <a:rPr lang="en-US" sz="2400" dirty="0" smtClean="0"/>
              <a:t>) </a:t>
            </a: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linh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khả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di </a:t>
            </a:r>
            <a:r>
              <a:rPr lang="en-US" sz="2400" dirty="0" err="1" smtClean="0"/>
              <a:t>chuyển</a:t>
            </a:r>
            <a:r>
              <a:rPr lang="en-US" sz="2400" dirty="0" smtClean="0"/>
              <a:t>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vi </a:t>
            </a:r>
            <a:r>
              <a:rPr lang="en-US" sz="2400" dirty="0" err="1" smtClean="0"/>
              <a:t>hẹp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Trang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thêm</a:t>
            </a:r>
            <a:r>
              <a:rPr lang="en-US" sz="2400" dirty="0" smtClean="0"/>
              <a:t> </a:t>
            </a:r>
            <a:r>
              <a:rPr lang="en-US" sz="2400" dirty="0" err="1" smtClean="0"/>
              <a:t>cảm</a:t>
            </a:r>
            <a:r>
              <a:rPr lang="en-US" sz="2400" dirty="0" smtClean="0"/>
              <a:t> </a:t>
            </a:r>
            <a:r>
              <a:rPr lang="en-US" sz="2400" dirty="0" err="1" smtClean="0"/>
              <a:t>biến</a:t>
            </a:r>
            <a:r>
              <a:rPr lang="en-US" sz="2400" dirty="0" smtClean="0"/>
              <a:t> </a:t>
            </a:r>
            <a:r>
              <a:rPr lang="en-US" sz="2400" dirty="0" err="1" smtClean="0"/>
              <a:t>bên</a:t>
            </a:r>
            <a:r>
              <a:rPr lang="en-US" sz="2400" dirty="0" smtClean="0"/>
              <a:t> </a:t>
            </a:r>
            <a:r>
              <a:rPr lang="en-US" sz="2400" dirty="0" err="1" smtClean="0"/>
              <a:t>hông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phía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khiển</a:t>
            </a:r>
            <a:r>
              <a:rPr lang="en-US" sz="2400" dirty="0" smtClean="0"/>
              <a:t> </a:t>
            </a:r>
            <a:r>
              <a:rPr lang="en-US" sz="2400" dirty="0" err="1" smtClean="0"/>
              <a:t>xoay</a:t>
            </a:r>
            <a:r>
              <a:rPr lang="en-US" sz="2400" dirty="0" smtClean="0"/>
              <a:t> Kinect.</a:t>
            </a:r>
          </a:p>
          <a:p>
            <a:endParaRPr lang="en-US" sz="2400" dirty="0"/>
          </a:p>
          <a:p>
            <a:r>
              <a:rPr lang="en-US" sz="2400" dirty="0" err="1" smtClean="0"/>
              <a:t>Chuyển</a:t>
            </a:r>
            <a:r>
              <a:rPr lang="en-US" sz="2400" dirty="0" smtClean="0"/>
              <a:t> sang </a:t>
            </a:r>
            <a:r>
              <a:rPr lang="en-US" sz="2400" dirty="0" err="1" smtClean="0"/>
              <a:t>môi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/>
              <a:t> </a:t>
            </a:r>
            <a:r>
              <a:rPr lang="en-US" sz="2400" dirty="0" smtClean="0"/>
              <a:t>Linux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hỗ</a:t>
            </a:r>
            <a:r>
              <a:rPr lang="en-US" sz="2400" dirty="0" smtClean="0"/>
              <a:t> </a:t>
            </a:r>
            <a:r>
              <a:rPr lang="en-US" sz="2400" dirty="0" err="1" smtClean="0"/>
              <a:t>trợ</a:t>
            </a:r>
            <a:r>
              <a:rPr lang="en-US" sz="2400" dirty="0" smtClean="0"/>
              <a:t> </a:t>
            </a:r>
            <a:r>
              <a:rPr lang="en-US" sz="2400" dirty="0" err="1" smtClean="0"/>
              <a:t>tốt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thư</a:t>
            </a:r>
            <a:r>
              <a:rPr lang="en-US" sz="2400" dirty="0" smtClean="0"/>
              <a:t> </a:t>
            </a:r>
            <a:r>
              <a:rPr lang="en-US" sz="2400" dirty="0" err="1" smtClean="0"/>
              <a:t>viện</a:t>
            </a:r>
            <a:r>
              <a:rPr lang="en-US" sz="2400" dirty="0" smtClean="0"/>
              <a:t> Point Cloud.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Hướng</a:t>
            </a:r>
            <a:r>
              <a:rPr lang="en-US" b="0" dirty="0" smtClean="0"/>
              <a:t> </a:t>
            </a:r>
            <a:r>
              <a:rPr lang="en-US" b="0" dirty="0" err="1" smtClean="0"/>
              <a:t>phát</a:t>
            </a:r>
            <a:r>
              <a:rPr lang="en-US" b="0" dirty="0" smtClean="0"/>
              <a:t> </a:t>
            </a:r>
            <a:r>
              <a:rPr lang="en-US" b="0" dirty="0" err="1" smtClean="0"/>
              <a:t>triển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15346"/>
            <a:ext cx="9143999" cy="530497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vi-VN" dirty="0" smtClean="0"/>
          </a:p>
          <a:p>
            <a:r>
              <a:rPr lang="vi-VN" sz="2400" dirty="0" smtClean="0"/>
              <a:t>Xây dựng một mô hình robot dịch vụ hoàn chỉnh</a:t>
            </a:r>
            <a:r>
              <a:rPr lang="en-US" sz="2400" smtClean="0"/>
              <a:t>,</a:t>
            </a:r>
            <a:r>
              <a:rPr lang="vi-VN" sz="2400" smtClean="0"/>
              <a:t> </a:t>
            </a:r>
            <a:r>
              <a:rPr lang="vi-VN" sz="2400" dirty="0" smtClean="0"/>
              <a:t>có khả năng làm các công việc thay cho con người như: bưng bê đồ ăn, lau nhà, hướng dẫn khách hàng, </a:t>
            </a:r>
            <a:r>
              <a:rPr lang="en-US" sz="2400" dirty="0" err="1" smtClean="0"/>
              <a:t>chăm</a:t>
            </a:r>
            <a:r>
              <a:rPr lang="en-US" sz="2400" dirty="0" smtClean="0"/>
              <a:t> </a:t>
            </a:r>
            <a:r>
              <a:rPr lang="en-US" sz="2400" dirty="0" err="1" smtClean="0"/>
              <a:t>sóc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già</a:t>
            </a:r>
            <a:r>
              <a:rPr lang="en-US" sz="2400" dirty="0" smtClean="0"/>
              <a:t> </a:t>
            </a:r>
            <a:r>
              <a:rPr lang="vi-VN" sz="2400" dirty="0" smtClean="0"/>
              <a:t>…</a:t>
            </a:r>
          </a:p>
          <a:p>
            <a:endParaRPr lang="vi-VN" sz="2400" dirty="0" smtClean="0"/>
          </a:p>
          <a:p>
            <a:r>
              <a:rPr lang="vi-VN" sz="2400" dirty="0" smtClean="0"/>
              <a:t>Xây dựng bản đồ (mapping) dạng 3D và tích hợp lên robot sẽ giúp ta khám phá và thám hiểm những khu vực mà con người không thể vào được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Kinect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robot </a:t>
            </a:r>
            <a:r>
              <a:rPr lang="en-US" sz="2400" dirty="0" err="1" smtClean="0"/>
              <a:t>vận</a:t>
            </a:r>
            <a:r>
              <a:rPr lang="en-US" sz="2400" dirty="0" smtClean="0"/>
              <a:t> </a:t>
            </a:r>
            <a:r>
              <a:rPr lang="en-US" sz="2400" dirty="0" err="1" smtClean="0"/>
              <a:t>hành</a:t>
            </a:r>
            <a:r>
              <a:rPr lang="en-US" sz="2400" dirty="0" smtClean="0"/>
              <a:t> ở </a:t>
            </a:r>
            <a:r>
              <a:rPr lang="en-US" sz="2400" dirty="0" err="1" smtClean="0"/>
              <a:t>nhà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khâu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tra</a:t>
            </a:r>
            <a:r>
              <a:rPr lang="en-US" sz="2400" dirty="0" smtClean="0"/>
              <a:t> hay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sản</a:t>
            </a:r>
            <a:r>
              <a:rPr lang="en-US" sz="2400" dirty="0" smtClean="0"/>
              <a:t> </a:t>
            </a:r>
            <a:r>
              <a:rPr lang="en-US" sz="2400" dirty="0" err="1" smtClean="0"/>
              <a:t>phẩm</a:t>
            </a:r>
            <a:r>
              <a:rPr lang="en-US" sz="2400" dirty="0" smtClean="0"/>
              <a:t>, 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74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2383971"/>
            <a:ext cx="8113486" cy="181065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Chân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cảm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ơn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quý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thầy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cô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bạn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đã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tâm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dõi</a:t>
            </a:r>
            <a:r>
              <a:rPr lang="en-US" sz="400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4000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5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NỘI DUNG</a:t>
            </a:r>
            <a:endParaRPr lang="vi-VN" dirty="0" smtClean="0"/>
          </a:p>
        </p:txBody>
      </p:sp>
      <p:grpSp>
        <p:nvGrpSpPr>
          <p:cNvPr id="24" name="Group 41"/>
          <p:cNvGrpSpPr>
            <a:grpSpLocks/>
          </p:cNvGrpSpPr>
          <p:nvPr/>
        </p:nvGrpSpPr>
        <p:grpSpPr bwMode="auto">
          <a:xfrm>
            <a:off x="1280160" y="1330437"/>
            <a:ext cx="6359401" cy="685801"/>
            <a:chOff x="1296" y="1824"/>
            <a:chExt cx="2966" cy="432"/>
          </a:xfrm>
        </p:grpSpPr>
        <p:sp>
          <p:nvSpPr>
            <p:cNvPr id="2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2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2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Giới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thiệu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tổng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 Box 45"/>
            <p:cNvSpPr txBox="1">
              <a:spLocks noChangeArrowheads="1"/>
            </p:cNvSpPr>
            <p:nvPr/>
          </p:nvSpPr>
          <p:spPr bwMode="gray">
            <a:xfrm>
              <a:off x="1334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9" name="Group 41"/>
          <p:cNvGrpSpPr>
            <a:grpSpLocks/>
          </p:cNvGrpSpPr>
          <p:nvPr/>
        </p:nvGrpSpPr>
        <p:grpSpPr bwMode="auto">
          <a:xfrm>
            <a:off x="1280160" y="2013745"/>
            <a:ext cx="6359401" cy="685801"/>
            <a:chOff x="1296" y="1824"/>
            <a:chExt cx="2966" cy="432"/>
          </a:xfrm>
        </p:grpSpPr>
        <p:sp>
          <p:nvSpPr>
            <p:cNvPr id="30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1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2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Tìm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hiểu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Kinect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280160" y="2731070"/>
            <a:ext cx="6359401" cy="685801"/>
            <a:chOff x="1296" y="1824"/>
            <a:chExt cx="2966" cy="432"/>
          </a:xfrm>
        </p:grpSpPr>
        <p:sp>
          <p:nvSpPr>
            <p:cNvPr id="3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Phát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hiện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vật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cản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 Box 45"/>
            <p:cNvSpPr txBox="1">
              <a:spLocks noChangeArrowheads="1"/>
            </p:cNvSpPr>
            <p:nvPr/>
          </p:nvSpPr>
          <p:spPr bwMode="gray">
            <a:xfrm>
              <a:off x="1361" y="1886"/>
              <a:ext cx="168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3	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41"/>
          <p:cNvGrpSpPr>
            <a:grpSpLocks/>
          </p:cNvGrpSpPr>
          <p:nvPr/>
        </p:nvGrpSpPr>
        <p:grpSpPr bwMode="auto">
          <a:xfrm>
            <a:off x="1280160" y="3416759"/>
            <a:ext cx="6359401" cy="685801"/>
            <a:chOff x="1296" y="1824"/>
            <a:chExt cx="2966" cy="432"/>
          </a:xfrm>
        </p:grpSpPr>
        <p:sp>
          <p:nvSpPr>
            <p:cNvPr id="40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1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Thuật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toán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PID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vị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trí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1"/>
          <p:cNvGrpSpPr>
            <a:grpSpLocks/>
          </p:cNvGrpSpPr>
          <p:nvPr/>
        </p:nvGrpSpPr>
        <p:grpSpPr bwMode="auto">
          <a:xfrm>
            <a:off x="1280160" y="4833894"/>
            <a:ext cx="6359401" cy="685801"/>
            <a:chOff x="1296" y="1824"/>
            <a:chExt cx="2966" cy="432"/>
          </a:xfrm>
        </p:grpSpPr>
        <p:sp>
          <p:nvSpPr>
            <p:cNvPr id="4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4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Kết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quả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&amp;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hướng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phát</a:t>
              </a:r>
              <a:r>
                <a:rPr lang="en-US" u="none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triển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6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41"/>
          <p:cNvGrpSpPr>
            <a:grpSpLocks/>
          </p:cNvGrpSpPr>
          <p:nvPr/>
        </p:nvGrpSpPr>
        <p:grpSpPr bwMode="auto">
          <a:xfrm>
            <a:off x="1280160" y="4148093"/>
            <a:ext cx="6359401" cy="685801"/>
            <a:chOff x="1296" y="1824"/>
            <a:chExt cx="2966" cy="432"/>
          </a:xfrm>
        </p:grpSpPr>
        <p:sp>
          <p:nvSpPr>
            <p:cNvPr id="55" name="AutoShape 42"/>
            <p:cNvSpPr>
              <a:spLocks noChangeArrowheads="1"/>
            </p:cNvSpPr>
            <p:nvPr/>
          </p:nvSpPr>
          <p:spPr bwMode="gray">
            <a:xfrm>
              <a:off x="1515" y="1899"/>
              <a:ext cx="2747" cy="3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3333FF">
                    <a:tint val="66000"/>
                    <a:satMod val="160000"/>
                  </a:srgbClr>
                </a:gs>
                <a:gs pos="50000">
                  <a:srgbClr val="3333FF">
                    <a:tint val="44500"/>
                    <a:satMod val="160000"/>
                  </a:srgbClr>
                </a:gs>
                <a:gs pos="100000">
                  <a:srgbClr val="3333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6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320" cy="4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vi-VN">
                <a:cs typeface="+mn-cs"/>
              </a:endParaRPr>
            </a:p>
          </p:txBody>
        </p:sp>
        <p:sp>
          <p:nvSpPr>
            <p:cNvPr id="57" name="Text Box 4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Tính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toán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tọa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u="none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độ</a:t>
              </a:r>
              <a:r>
                <a:rPr lang="en-US" u="none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Robot</a:t>
              </a:r>
              <a:endParaRPr lang="en-US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Text Box 45"/>
            <p:cNvSpPr txBox="1">
              <a:spLocks noChangeArrowheads="1"/>
            </p:cNvSpPr>
            <p:nvPr/>
          </p:nvSpPr>
          <p:spPr bwMode="gray">
            <a:xfrm>
              <a:off x="1362" y="1886"/>
              <a:ext cx="16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 smtClean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Giới</a:t>
            </a:r>
            <a:r>
              <a:rPr lang="en-US" b="0" dirty="0" smtClean="0"/>
              <a:t> </a:t>
            </a:r>
            <a:r>
              <a:rPr lang="en-US" b="0" dirty="0" err="1" smtClean="0"/>
              <a:t>thiệu</a:t>
            </a:r>
            <a:r>
              <a:rPr lang="en-US" b="0" dirty="0" smtClean="0"/>
              <a:t> </a:t>
            </a:r>
            <a:r>
              <a:rPr lang="en-US" b="0" dirty="0" err="1" smtClean="0"/>
              <a:t>tổng</a:t>
            </a:r>
            <a:r>
              <a:rPr lang="en-US" b="0" dirty="0" smtClean="0"/>
              <a:t> </a:t>
            </a:r>
            <a:r>
              <a:rPr lang="en-US" b="0" dirty="0" err="1" smtClean="0"/>
              <a:t>quan</a:t>
            </a:r>
            <a:r>
              <a:rPr lang="en-US" b="0" dirty="0" smtClean="0"/>
              <a:t> (1/2)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4903" y="2077493"/>
            <a:ext cx="6036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chuyển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đến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điểm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đích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cho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trước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Tránh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vật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cản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vận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hành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9" b="95134" l="38862" r="89581">
                        <a14:foregroundMark x1="79880" y1="16558" x2="79880" y2="16558"/>
                        <a14:foregroundMark x1="81078" y1="32534" x2="81078" y2="32534"/>
                        <a14:foregroundMark x1="85210" y1="50472" x2="85210" y2="50472"/>
                        <a14:foregroundMark x1="83234" y1="68337" x2="83234" y2="68337"/>
                        <a14:foregroundMark x1="49760" y1="56863" x2="49760" y2="56863"/>
                        <a14:foregroundMark x1="50180" y1="60494" x2="50180" y2="60494"/>
                        <a14:foregroundMark x1="50180" y1="60712" x2="50180" y2="60712"/>
                        <a14:foregroundMark x1="51557" y1="58315" x2="51557" y2="58315"/>
                        <a14:foregroundMark x1="51557" y1="58315" x2="51557" y2="58315"/>
                        <a14:foregroundMark x1="51557" y1="58315" x2="51557" y2="58315"/>
                        <a14:foregroundMark x1="47784" y1="53522" x2="47784" y2="53522"/>
                        <a14:foregroundMark x1="47784" y1="53304" x2="47784" y2="53304"/>
                        <a14:foregroundMark x1="46826" y1="52360" x2="46826" y2="52360"/>
                        <a14:foregroundMark x1="46048" y1="49746" x2="46048" y2="49746"/>
                        <a14:foregroundMark x1="46048" y1="49746" x2="46048" y2="49746"/>
                        <a14:foregroundMark x1="51916" y1="48802" x2="51916" y2="48802"/>
                        <a14:foregroundMark x1="54072" y1="47567" x2="54072" y2="47567"/>
                        <a14:foregroundMark x1="55689" y1="45897" x2="55689" y2="45897"/>
                        <a14:foregroundMark x1="58443" y1="45679" x2="58443" y2="45679"/>
                        <a14:foregroundMark x1="58443" y1="45679" x2="58443" y2="45679"/>
                        <a14:foregroundMark x1="42275" y1="51416" x2="42275" y2="51416"/>
                        <a14:foregroundMark x1="42275" y1="51416" x2="42275" y2="51416"/>
                        <a14:foregroundMark x1="42275" y1="50690" x2="42275" y2="50690"/>
                        <a14:foregroundMark x1="42275" y1="50690" x2="42275" y2="50690"/>
                        <a14:foregroundMark x1="44431" y1="70516" x2="44431" y2="70516"/>
                        <a14:foregroundMark x1="44431" y1="70516" x2="44431" y2="70516"/>
                        <a14:foregroundMark x1="45210" y1="73638" x2="45210" y2="73638"/>
                        <a14:foregroundMark x1="45030" y1="73638" x2="45030" y2="73638"/>
                        <a14:foregroundMark x1="45629" y1="75309" x2="45629" y2="75309"/>
                        <a14:foregroundMark x1="45629" y1="75527" x2="45629" y2="75527"/>
                        <a14:foregroundMark x1="44431" y1="73130" x2="44431" y2="73130"/>
                        <a14:foregroundMark x1="44431" y1="73130" x2="44431" y2="73130"/>
                        <a14:foregroundMark x1="45030" y1="76688" x2="45030" y2="76688"/>
                        <a14:foregroundMark x1="43593" y1="71678" x2="43593" y2="71678"/>
                        <a14:foregroundMark x1="53653" y1="88453" x2="53653" y2="88453"/>
                        <a14:foregroundMark x1="53653" y1="88453" x2="53653" y2="88453"/>
                        <a14:foregroundMark x1="56647" y1="87800" x2="56647" y2="87800"/>
                        <a14:foregroundMark x1="56647" y1="87800" x2="56647" y2="87800"/>
                        <a14:foregroundMark x1="56647" y1="87509" x2="56647" y2="87509"/>
                        <a14:foregroundMark x1="57784" y1="86492" x2="57784" y2="86492"/>
                        <a14:foregroundMark x1="57784" y1="86492" x2="57784" y2="86492"/>
                        <a14:foregroundMark x1="71078" y1="81481" x2="71078" y2="81481"/>
                        <a14:foregroundMark x1="71078" y1="81481" x2="71078" y2="81481"/>
                        <a14:foregroundMark x1="73054" y1="80973" x2="73054" y2="80973"/>
                        <a14:foregroundMark x1="73054" y1="80973" x2="73054" y2="80973"/>
                        <a14:foregroundMark x1="73713" y1="80465" x2="73713" y2="80465"/>
                        <a14:foregroundMark x1="68743" y1="80465" x2="68743" y2="80465"/>
                        <a14:foregroundMark x1="68743" y1="80465" x2="68743" y2="80465"/>
                        <a14:foregroundMark x1="68204" y1="79666" x2="68204" y2="79666"/>
                        <a14:foregroundMark x1="68204" y1="79666" x2="68204" y2="79666"/>
                        <a14:foregroundMark x1="70719" y1="80973" x2="70719" y2="80973"/>
                        <a14:foregroundMark x1="70719" y1="80973" x2="70719" y2="80973"/>
                        <a14:foregroundMark x1="50778" y1="48656" x2="50778" y2="48656"/>
                        <a14:foregroundMark x1="50778" y1="48656" x2="50778" y2="48656"/>
                        <a14:foregroundMark x1="52515" y1="47495" x2="52515" y2="47495"/>
                        <a14:foregroundMark x1="52515" y1="47495" x2="52515" y2="47495"/>
                        <a14:foregroundMark x1="55269" y1="46187" x2="55269" y2="46187"/>
                        <a14:foregroundMark x1="55269" y1="46187" x2="55269" y2="46187"/>
                        <a14:foregroundMark x1="56826" y1="45824" x2="56826" y2="45824"/>
                        <a14:foregroundMark x1="56946" y1="45824" x2="56946" y2="45824"/>
                        <a14:foregroundMark x1="42096" y1="59187" x2="42096" y2="59187"/>
                        <a14:foregroundMark x1="43174" y1="58460" x2="43174" y2="58460"/>
                        <a14:foregroundMark x1="43174" y1="58460" x2="43174" y2="58460"/>
                        <a14:foregroundMark x1="42754" y1="58315" x2="42754" y2="58315"/>
                        <a14:foregroundMark x1="42515" y1="58460" x2="42515" y2="58460"/>
                        <a14:foregroundMark x1="50359" y1="89978" x2="50359" y2="89978"/>
                        <a14:foregroundMark x1="50359" y1="89978" x2="50359" y2="89978"/>
                        <a14:foregroundMark x1="50359" y1="89978" x2="50359" y2="89978"/>
                        <a14:foregroundMark x1="51737" y1="89688" x2="51737" y2="89688"/>
                        <a14:foregroundMark x1="51737" y1="89688" x2="51737" y2="89688"/>
                        <a14:foregroundMark x1="60898" y1="85984" x2="60898" y2="85984"/>
                        <a14:foregroundMark x1="60898" y1="85984" x2="60898" y2="85984"/>
                        <a14:foregroundMark x1="62695" y1="85621" x2="62695" y2="85621"/>
                        <a14:foregroundMark x1="62695" y1="85476" x2="62695" y2="85476"/>
                        <a14:foregroundMark x1="67665" y1="83152" x2="67665" y2="83152"/>
                        <a14:foregroundMark x1="67665" y1="83152" x2="67665" y2="83152"/>
                        <a14:foregroundMark x1="68922" y1="82643" x2="68922" y2="82643"/>
                        <a14:foregroundMark x1="68922" y1="82643" x2="68922" y2="82643"/>
                        <a14:foregroundMark x1="68922" y1="82643" x2="68922" y2="82643"/>
                        <a14:foregroundMark x1="65449" y1="84168" x2="65449" y2="84168"/>
                        <a14:foregroundMark x1="65449" y1="84168" x2="65449" y2="84168"/>
                        <a14:foregroundMark x1="65449" y1="84168" x2="65449" y2="84168"/>
                        <a14:foregroundMark x1="71916" y1="81845" x2="71916" y2="81845"/>
                        <a14:foregroundMark x1="71916" y1="81845" x2="71916" y2="81845"/>
                        <a14:foregroundMark x1="56407" y1="92302" x2="56407" y2="92302"/>
                        <a14:foregroundMark x1="56407" y1="92302" x2="56407" y2="92302"/>
                        <a14:foregroundMark x1="55449" y1="90632" x2="55449" y2="90632"/>
                        <a14:foregroundMark x1="55449" y1="90632" x2="55449" y2="90632"/>
                        <a14:foregroundMark x1="55449" y1="90632" x2="55449" y2="90632"/>
                        <a14:foregroundMark x1="55689" y1="93319" x2="55689" y2="93319"/>
                        <a14:foregroundMark x1="55689" y1="93464" x2="55689" y2="93464"/>
                        <a14:foregroundMark x1="55030" y1="93174" x2="55030" y2="93174"/>
                        <a14:foregroundMark x1="55030" y1="93174" x2="55030" y2="93174"/>
                        <a14:foregroundMark x1="57365" y1="88308" x2="57365" y2="88308"/>
                        <a14:foregroundMark x1="57365" y1="88308" x2="57365" y2="8830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34" t="3165" r="6500"/>
          <a:stretch/>
        </p:blipFill>
        <p:spPr>
          <a:xfrm>
            <a:off x="4522622" y="1111815"/>
            <a:ext cx="3794080" cy="5534167"/>
          </a:xfrm>
        </p:spPr>
      </p:pic>
      <p:sp>
        <p:nvSpPr>
          <p:cNvPr id="7" name="TextBox 6"/>
          <p:cNvSpPr txBox="1"/>
          <p:nvPr/>
        </p:nvSpPr>
        <p:spPr>
          <a:xfrm>
            <a:off x="175587" y="1564285"/>
            <a:ext cx="5377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khả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2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Giới</a:t>
            </a:r>
            <a:r>
              <a:rPr lang="en-US" b="0" dirty="0" smtClean="0"/>
              <a:t> </a:t>
            </a:r>
            <a:r>
              <a:rPr lang="en-US" b="0" dirty="0" err="1" smtClean="0"/>
              <a:t>thiệu</a:t>
            </a:r>
            <a:r>
              <a:rPr lang="en-US" b="0" dirty="0" smtClean="0"/>
              <a:t> </a:t>
            </a:r>
            <a:r>
              <a:rPr lang="en-US" b="0" dirty="0" err="1" smtClean="0"/>
              <a:t>tổng</a:t>
            </a:r>
            <a:r>
              <a:rPr lang="en-US" b="0" dirty="0" smtClean="0"/>
              <a:t> </a:t>
            </a:r>
            <a:r>
              <a:rPr lang="en-US" b="0" dirty="0" err="1" smtClean="0"/>
              <a:t>quan</a:t>
            </a:r>
            <a:r>
              <a:rPr lang="en-US" b="0" dirty="0" smtClean="0"/>
              <a:t> (2/2)</a:t>
            </a:r>
            <a:endParaRPr lang="en-US" b="0" dirty="0"/>
          </a:p>
        </p:txBody>
      </p:sp>
      <p:pic>
        <p:nvPicPr>
          <p:cNvPr id="4" name="Content Placeholder 3" descr="C:\Users\Hong Duc\Desktop\New folder\Main process.png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8058" y="986972"/>
            <a:ext cx="9027885" cy="585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33735" y="4702630"/>
            <a:ext cx="487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máy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khí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robot &amp;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098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</a:t>
            </a:r>
            <a:r>
              <a:rPr lang="en-US" b="0" dirty="0" smtClean="0"/>
              <a:t>Kinect</a:t>
            </a:r>
            <a:endParaRPr lang="en-US" b="0" dirty="0"/>
          </a:p>
        </p:txBody>
      </p:sp>
      <p:pic>
        <p:nvPicPr>
          <p:cNvPr id="3076" name="Picture 4" descr="http://www.gaffta.org/wp/wp-uploads/2011/05/kin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175"/>
            <a:ext cx="3206023" cy="180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Hong Duc\Desktop\New folder\Kinect\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21668"/>
            <a:ext cx="5298101" cy="39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Hong Duc\Desktop\New folder\Kinect\dep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21668"/>
            <a:ext cx="53149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Hong Duc\Desktop\New folder\Kinect\skelet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08516"/>
            <a:ext cx="53244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13" y="1007154"/>
            <a:ext cx="53721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6256" y="1334159"/>
            <a:ext cx="29793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image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 Map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 Tracking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111" y="88629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2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Kinect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155" y="2554502"/>
            <a:ext cx="8774301" cy="433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2263" y="902669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Bên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Kinect: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262" y="1364334"/>
            <a:ext cx="5405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camera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ảnh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u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phối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hợp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Projector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7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</a:t>
            </a:r>
            <a:r>
              <a:rPr lang="en-US" b="0" dirty="0" smtClean="0"/>
              <a:t>Kinect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16" y="1312430"/>
            <a:ext cx="6092025" cy="5567338"/>
          </a:xfrm>
        </p:spPr>
      </p:pic>
      <p:sp>
        <p:nvSpPr>
          <p:cNvPr id="5" name="TextBox 4"/>
          <p:cNvSpPr txBox="1"/>
          <p:nvPr/>
        </p:nvSpPr>
        <p:spPr>
          <a:xfrm>
            <a:off x="478971" y="87643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7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</a:t>
            </a:r>
            <a:r>
              <a:rPr lang="en-US" b="0" dirty="0" smtClean="0"/>
              <a:t>Kinect</a:t>
            </a:r>
            <a:endParaRPr lang="en-US" dirty="0"/>
          </a:p>
        </p:txBody>
      </p:sp>
      <p:pic>
        <p:nvPicPr>
          <p:cNvPr id="7170" name="Picture 2" descr="kinect_ir_patter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09" y="1509695"/>
            <a:ext cx="6718100" cy="50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998" y="892182"/>
            <a:ext cx="553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Tập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hợp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đốm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sáng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chiếu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bởi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Projector: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0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hiểu</a:t>
            </a:r>
            <a:r>
              <a:rPr lang="en-US" b="0" dirty="0"/>
              <a:t> Kinect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73" y="1353847"/>
            <a:ext cx="6486022" cy="5475125"/>
          </a:xfrm>
        </p:spPr>
      </p:pic>
      <p:sp>
        <p:nvSpPr>
          <p:cNvPr id="7" name="TextBox 6"/>
          <p:cNvSpPr txBox="1"/>
          <p:nvPr/>
        </p:nvSpPr>
        <p:spPr>
          <a:xfrm>
            <a:off x="507998" y="892182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Quá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trình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sâu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ảnh</a:t>
            </a:r>
            <a:r>
              <a:rPr lang="en-US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http://www.mcvuk.com/cimages/3c43982171ae4031218b8bc53477a1c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52" y="3434094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endCxn id="6146" idx="1"/>
          </p:cNvCxnSpPr>
          <p:nvPr/>
        </p:nvCxnSpPr>
        <p:spPr bwMode="auto">
          <a:xfrm>
            <a:off x="5445457" y="3998794"/>
            <a:ext cx="1247395" cy="578301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929892" y="5694483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Chip PS1080</a:t>
            </a:r>
            <a:endParaRPr lang="en-US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lectures">
  <a:themeElements>
    <a:clrScheme name="vislectures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islectur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slecture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lecture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lectu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13527</TotalTime>
  <Words>571</Words>
  <Application>Microsoft Office PowerPoint</Application>
  <PresentationFormat>On-screen Show (4:3)</PresentationFormat>
  <Paragraphs>102</Paragraphs>
  <Slides>16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vislectures</vt:lpstr>
      <vt:lpstr>Equation</vt:lpstr>
      <vt:lpstr>Đề tài: Robot tự hành tránh vật cản sử dụng thiết bị Kinect</vt:lpstr>
      <vt:lpstr>NỘI DUNG</vt:lpstr>
      <vt:lpstr>Giới thiệu tổng quan (1/2)</vt:lpstr>
      <vt:lpstr>Giới thiệu tổng quan (2/2)</vt:lpstr>
      <vt:lpstr>Tìm hiểu Kinect</vt:lpstr>
      <vt:lpstr>Tìm hiểu Kinect </vt:lpstr>
      <vt:lpstr>Tìm hiểu Kinect</vt:lpstr>
      <vt:lpstr>Tìm hiểu Kinect</vt:lpstr>
      <vt:lpstr>Tìm hiểu Kinect </vt:lpstr>
      <vt:lpstr>Phát hiện vật cản</vt:lpstr>
      <vt:lpstr>Thuật toán PID</vt:lpstr>
      <vt:lpstr>Tọa độ di chuyển của robot </vt:lpstr>
      <vt:lpstr>Kết quả</vt:lpstr>
      <vt:lpstr>Kết quả</vt:lpstr>
      <vt:lpstr>Hướng phát triển</vt:lpstr>
      <vt:lpstr>PowerPoint Presentation</vt:lpstr>
    </vt:vector>
  </TitlesOfParts>
  <Company>Un iversity of Alberta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Multi-view shape reconstruction</dc:title>
  <dc:creator>Martin Jagersand</dc:creator>
  <cp:lastModifiedBy>Hong Duc</cp:lastModifiedBy>
  <cp:revision>597</cp:revision>
  <dcterms:created xsi:type="dcterms:W3CDTF">2006-03-16T18:19:14Z</dcterms:created>
  <dcterms:modified xsi:type="dcterms:W3CDTF">2012-01-11T02:42:06Z</dcterms:modified>
</cp:coreProperties>
</file>